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285" r:id="rId4"/>
    <p:sldId id="279" r:id="rId5"/>
    <p:sldId id="280" r:id="rId6"/>
    <p:sldId id="259" r:id="rId7"/>
    <p:sldId id="283" r:id="rId8"/>
    <p:sldId id="261" r:id="rId9"/>
    <p:sldId id="260" r:id="rId10"/>
    <p:sldId id="286" r:id="rId11"/>
    <p:sldId id="262" r:id="rId12"/>
    <p:sldId id="288" r:id="rId13"/>
    <p:sldId id="263" r:id="rId14"/>
    <p:sldId id="264" r:id="rId15"/>
    <p:sldId id="281" r:id="rId16"/>
    <p:sldId id="284" r:id="rId17"/>
    <p:sldId id="265" r:id="rId18"/>
    <p:sldId id="287" r:id="rId19"/>
    <p:sldId id="266" r:id="rId20"/>
    <p:sldId id="267" r:id="rId21"/>
    <p:sldId id="268" r:id="rId22"/>
    <p:sldId id="269" r:id="rId23"/>
    <p:sldId id="278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2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77740" cy="469424"/>
          </a:xfrm>
          <a:prstGeom prst="rect">
            <a:avLst/>
          </a:prstGeom>
        </p:spPr>
        <p:txBody>
          <a:bodyPr vert="horz" lIns="96378" tIns="48189" rIns="96378" bIns="4818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3" y="2"/>
            <a:ext cx="3077740" cy="469424"/>
          </a:xfrm>
          <a:prstGeom prst="rect">
            <a:avLst/>
          </a:prstGeom>
        </p:spPr>
        <p:txBody>
          <a:bodyPr vert="horz" lIns="96378" tIns="48189" rIns="96378" bIns="48189" rtlCol="0"/>
          <a:lstStyle>
            <a:lvl1pPr algn="r">
              <a:defRPr sz="1300"/>
            </a:lvl1pPr>
          </a:lstStyle>
          <a:p>
            <a:fld id="{1652F411-3991-40C0-ABDC-8FA911D34AAF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917424"/>
            <a:ext cx="3077740" cy="469424"/>
          </a:xfrm>
          <a:prstGeom prst="rect">
            <a:avLst/>
          </a:prstGeom>
        </p:spPr>
        <p:txBody>
          <a:bodyPr vert="horz" lIns="96378" tIns="48189" rIns="96378" bIns="4818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3" y="8917424"/>
            <a:ext cx="3077740" cy="469424"/>
          </a:xfrm>
          <a:prstGeom prst="rect">
            <a:avLst/>
          </a:prstGeom>
        </p:spPr>
        <p:txBody>
          <a:bodyPr vert="horz" lIns="96378" tIns="48189" rIns="96378" bIns="48189" rtlCol="0" anchor="b"/>
          <a:lstStyle>
            <a:lvl1pPr algn="r">
              <a:defRPr sz="1300"/>
            </a:lvl1pPr>
          </a:lstStyle>
          <a:p>
            <a:fld id="{33007D8A-3289-4124-ABE9-FE77AF192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89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77740" cy="469424"/>
          </a:xfrm>
          <a:prstGeom prst="rect">
            <a:avLst/>
          </a:prstGeom>
        </p:spPr>
        <p:txBody>
          <a:bodyPr vert="horz" lIns="96378" tIns="48189" rIns="96378" bIns="4818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2"/>
            <a:ext cx="3077740" cy="469424"/>
          </a:xfrm>
          <a:prstGeom prst="rect">
            <a:avLst/>
          </a:prstGeom>
        </p:spPr>
        <p:txBody>
          <a:bodyPr vert="horz" lIns="96378" tIns="48189" rIns="96378" bIns="48189" rtlCol="0"/>
          <a:lstStyle>
            <a:lvl1pPr algn="r">
              <a:defRPr sz="1300"/>
            </a:lvl1pPr>
          </a:lstStyle>
          <a:p>
            <a:fld id="{238F2AE4-1DAC-46D2-9765-71723A99B40A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3263"/>
            <a:ext cx="4692650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78" tIns="48189" rIns="96378" bIns="481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9" y="4459525"/>
            <a:ext cx="5681980" cy="4224814"/>
          </a:xfrm>
          <a:prstGeom prst="rect">
            <a:avLst/>
          </a:prstGeom>
        </p:spPr>
        <p:txBody>
          <a:bodyPr vert="horz" lIns="96378" tIns="48189" rIns="96378" bIns="481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917424"/>
            <a:ext cx="3077740" cy="469424"/>
          </a:xfrm>
          <a:prstGeom prst="rect">
            <a:avLst/>
          </a:prstGeom>
        </p:spPr>
        <p:txBody>
          <a:bodyPr vert="horz" lIns="96378" tIns="48189" rIns="96378" bIns="4818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4"/>
            <a:ext cx="3077740" cy="469424"/>
          </a:xfrm>
          <a:prstGeom prst="rect">
            <a:avLst/>
          </a:prstGeom>
        </p:spPr>
        <p:txBody>
          <a:bodyPr vert="horz" lIns="96378" tIns="48189" rIns="96378" bIns="48189" rtlCol="0" anchor="b"/>
          <a:lstStyle>
            <a:lvl1pPr algn="r">
              <a:defRPr sz="1300"/>
            </a:lvl1pPr>
          </a:lstStyle>
          <a:p>
            <a:fld id="{295BC348-26CC-4F0A-91EA-332940C63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4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 err="1"/>
              <a:t>Selaginella</a:t>
            </a:r>
            <a:r>
              <a:rPr lang="en-US" dirty="0"/>
              <a:t> sperm must swim through the water-film up the rhizoids and into the cracked megaspore wall to reach the </a:t>
            </a:r>
            <a:r>
              <a:rPr lang="en-US" dirty="0" err="1"/>
              <a:t>megagametophyte</a:t>
            </a:r>
            <a:r>
              <a:rPr lang="en-US" dirty="0"/>
              <a:t> inside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BC348-26CC-4F0A-91EA-332940C637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99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B767-334B-481A-94ED-C5254F5CA41D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65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B767-334B-481A-94ED-C5254F5CA41D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87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B767-334B-481A-94ED-C5254F5CA41D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B767-334B-481A-94ED-C5254F5CA41D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77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B767-334B-481A-94ED-C5254F5CA41D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61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B767-334B-481A-94ED-C5254F5CA41D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77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B767-334B-481A-94ED-C5254F5CA41D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06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B767-334B-481A-94ED-C5254F5CA41D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36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B767-334B-481A-94ED-C5254F5CA41D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72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B767-334B-481A-94ED-C5254F5CA41D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81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B767-334B-481A-94ED-C5254F5CA41D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99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9B767-334B-481A-94ED-C5254F5CA41D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file:///C:\gilaflora15\pteridaceae.html" TargetMode="External"/><Relationship Id="rId3" Type="http://schemas.openxmlformats.org/officeDocument/2006/relationships/hyperlink" Target="file:///C:\gilaflora15\azollaceae.html" TargetMode="External"/><Relationship Id="rId7" Type="http://schemas.openxmlformats.org/officeDocument/2006/relationships/hyperlink" Target="file:///C:\gilaflora15\marsileaceae.html" TargetMode="External"/><Relationship Id="rId2" Type="http://schemas.openxmlformats.org/officeDocument/2006/relationships/hyperlink" Target="file:///C:\gilaflora15\aspleniaceae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gilaflora15\equisetaceae.html" TargetMode="External"/><Relationship Id="rId5" Type="http://schemas.openxmlformats.org/officeDocument/2006/relationships/hyperlink" Target="file:///C:\gilaflora15\dryopteridaceae.html" TargetMode="External"/><Relationship Id="rId4" Type="http://schemas.openxmlformats.org/officeDocument/2006/relationships/hyperlink" Target="file:///C:\gilaflora15\dennstaedtiaceae.html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file:///C:\gilaflora15\astrolepis_windhamii.html" TargetMode="External"/><Relationship Id="rId13" Type="http://schemas.openxmlformats.org/officeDocument/2006/relationships/hyperlink" Target="file:///C:\gilaflora15\cheilanthes_fendleri.html" TargetMode="External"/><Relationship Id="rId18" Type="http://schemas.openxmlformats.org/officeDocument/2006/relationships/hyperlink" Target="file:///C:\gilaflora15\cheilanthes_yavapensis.html" TargetMode="External"/><Relationship Id="rId3" Type="http://schemas.openxmlformats.org/officeDocument/2006/relationships/hyperlink" Target="file:///C:\gilaflora15\argyrochosma_fendleri.html" TargetMode="External"/><Relationship Id="rId21" Type="http://schemas.openxmlformats.org/officeDocument/2006/relationships/hyperlink" Target="file:///C:\gilaflora15\pellaea_intermedia.html" TargetMode="External"/><Relationship Id="rId7" Type="http://schemas.openxmlformats.org/officeDocument/2006/relationships/hyperlink" Target="file:///C:\gilaflora15\astrolepis_sinuata.html" TargetMode="External"/><Relationship Id="rId12" Type="http://schemas.openxmlformats.org/officeDocument/2006/relationships/hyperlink" Target="file:///C:\gilaflora15\cheilanthes_feei.html" TargetMode="External"/><Relationship Id="rId17" Type="http://schemas.openxmlformats.org/officeDocument/2006/relationships/hyperlink" Target="file:///C:\gilaflora15\cheilanthes_wrightii.html" TargetMode="External"/><Relationship Id="rId2" Type="http://schemas.openxmlformats.org/officeDocument/2006/relationships/hyperlink" Target="file:///C:\gilaflora15\adiantum_capillus_veneris.html" TargetMode="External"/><Relationship Id="rId16" Type="http://schemas.openxmlformats.org/officeDocument/2006/relationships/hyperlink" Target="file:///C:\gilaflora15\cheilanthes_wootonii.html" TargetMode="External"/><Relationship Id="rId20" Type="http://schemas.openxmlformats.org/officeDocument/2006/relationships/hyperlink" Target="file:///C:\gilaflora15\pellaea_atropurpurea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gilaflora15\astrolepis_integerrima.html" TargetMode="External"/><Relationship Id="rId11" Type="http://schemas.openxmlformats.org/officeDocument/2006/relationships/hyperlink" Target="file:///C:\gilaflora15\cheilanthes_eatonii.html" TargetMode="External"/><Relationship Id="rId5" Type="http://schemas.openxmlformats.org/officeDocument/2006/relationships/hyperlink" Target="file:///C:\gilaflora15\astrolepis_cochisensis.html" TargetMode="External"/><Relationship Id="rId15" Type="http://schemas.openxmlformats.org/officeDocument/2006/relationships/hyperlink" Target="file:///C:\gilaflora15\cheilanthes_tomentosa.html" TargetMode="External"/><Relationship Id="rId23" Type="http://schemas.openxmlformats.org/officeDocument/2006/relationships/hyperlink" Target="file:///C:\gilaflora15\pellaea_wrightiana.html" TargetMode="External"/><Relationship Id="rId10" Type="http://schemas.openxmlformats.org/officeDocument/2006/relationships/hyperlink" Target="file:///C:\gilaflora15\cheilanthes_bonariensis.html" TargetMode="External"/><Relationship Id="rId19" Type="http://schemas.openxmlformats.org/officeDocument/2006/relationships/hyperlink" Target="file:///C:\gilaflora15\notholaena_standleyi.html" TargetMode="External"/><Relationship Id="rId4" Type="http://schemas.openxmlformats.org/officeDocument/2006/relationships/hyperlink" Target="file:///C:\gilaflora15\argyrochosma_limitanea.html" TargetMode="External"/><Relationship Id="rId9" Type="http://schemas.openxmlformats.org/officeDocument/2006/relationships/hyperlink" Target="file:///C:\gilaflora15\bommeria_hispida.html" TargetMode="External"/><Relationship Id="rId14" Type="http://schemas.openxmlformats.org/officeDocument/2006/relationships/hyperlink" Target="file:///C:\gilaflora15\cheilanthes_lindheimeri.html" TargetMode="External"/><Relationship Id="rId22" Type="http://schemas.openxmlformats.org/officeDocument/2006/relationships/hyperlink" Target="file:///C:\gilaflora15\pellaea_truncata.html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file:///C:\gilaflora15\woodsia_phillipsii.html" TargetMode="External"/><Relationship Id="rId2" Type="http://schemas.openxmlformats.org/officeDocument/2006/relationships/hyperlink" Target="file:///C:\gilaflora15\woodsia_neomexicana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hyperlink" Target="file:///C:\gilaflora15\woodsia_plummerae.htm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Lycophytes (the earliest still extant </a:t>
            </a:r>
            <a:r>
              <a:rPr lang="en-US" sz="4000" dirty="0" err="1"/>
              <a:t>tracheophyte</a:t>
            </a:r>
            <a:r>
              <a:rPr lang="en-US" sz="4000" dirty="0"/>
              <a:t> lineage, arising at least 400 MYA) &amp; Ferns (</a:t>
            </a:r>
            <a:r>
              <a:rPr lang="en-US" sz="4000" dirty="0" err="1"/>
              <a:t>Monilophytes</a:t>
            </a:r>
            <a:r>
              <a:rPr lang="en-US" sz="4000" dirty="0"/>
              <a:t>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Judd et al pp.  185-206</a:t>
            </a:r>
          </a:p>
        </p:txBody>
      </p:sp>
    </p:spTree>
    <p:extLst>
      <p:ext uri="{BB962C8B-B14F-4D97-AF65-F5344CB8AC3E}">
        <p14:creationId xmlns:p14="http://schemas.microsoft.com/office/powerpoint/2010/main" val="2164905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Lycopodium in Maine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44663" y="2404268"/>
            <a:ext cx="5472289" cy="30781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26301" y="1270278"/>
            <a:ext cx="5655733" cy="3181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19599" y="4576762"/>
            <a:ext cx="3657599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77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to Ferns (</a:t>
            </a:r>
            <a:r>
              <a:rPr lang="en-US" dirty="0" err="1"/>
              <a:t>Monilophytes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Differentiation between a main axis and side branches</a:t>
            </a:r>
          </a:p>
          <a:p>
            <a:r>
              <a:rPr lang="en-US"/>
              <a:t>Large </a:t>
            </a:r>
            <a:r>
              <a:rPr lang="en-US" dirty="0"/>
              <a:t>leaves compared to </a:t>
            </a:r>
            <a:r>
              <a:rPr lang="en-US" dirty="0" err="1"/>
              <a:t>Lycophyte</a:t>
            </a:r>
            <a:r>
              <a:rPr lang="en-US" dirty="0"/>
              <a:t> </a:t>
            </a:r>
            <a:r>
              <a:rPr lang="en-US" dirty="0" err="1"/>
              <a:t>microphylls</a:t>
            </a:r>
            <a:r>
              <a:rPr lang="en-US" dirty="0"/>
              <a:t> (large leaves have evolved independently multiple times)</a:t>
            </a:r>
          </a:p>
          <a:p>
            <a:r>
              <a:rPr lang="en-US" dirty="0"/>
              <a:t>Three major lineages:  </a:t>
            </a:r>
            <a:r>
              <a:rPr lang="en-US" dirty="0" err="1"/>
              <a:t>Marattiales</a:t>
            </a:r>
            <a:r>
              <a:rPr lang="en-US" dirty="0"/>
              <a:t> (early divergent clade with massive rootstocks and large fronds), </a:t>
            </a:r>
            <a:r>
              <a:rPr lang="en-US" dirty="0" err="1"/>
              <a:t>Ophioglossales</a:t>
            </a:r>
            <a:r>
              <a:rPr lang="en-US" dirty="0"/>
              <a:t> (blades separate from fertile fronds, underground gametophyte), and </a:t>
            </a:r>
            <a:r>
              <a:rPr lang="en-US" dirty="0" err="1"/>
              <a:t>Leptosporangiate</a:t>
            </a:r>
            <a:r>
              <a:rPr lang="en-US" dirty="0"/>
              <a:t> ferns (most of what we think of as modern day ferns).</a:t>
            </a:r>
          </a:p>
        </p:txBody>
      </p:sp>
    </p:spTree>
    <p:extLst>
      <p:ext uri="{BB962C8B-B14F-4D97-AF65-F5344CB8AC3E}">
        <p14:creationId xmlns:p14="http://schemas.microsoft.com/office/powerpoint/2010/main" val="1062239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</a:t>
            </a:r>
            <a:r>
              <a:rPr lang="en-US" dirty="0" err="1"/>
              <a:t>Megaphylls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133600"/>
            <a:ext cx="5362956" cy="3163138"/>
          </a:xfrm>
        </p:spPr>
      </p:pic>
      <p:sp>
        <p:nvSpPr>
          <p:cNvPr id="5" name="TextBox 4"/>
          <p:cNvSpPr txBox="1"/>
          <p:nvPr/>
        </p:nvSpPr>
        <p:spPr>
          <a:xfrm>
            <a:off x="5791200" y="5638800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 Moran:  A Natural History of Ferns</a:t>
            </a:r>
          </a:p>
        </p:txBody>
      </p:sp>
    </p:spTree>
    <p:extLst>
      <p:ext uri="{BB962C8B-B14F-4D97-AF65-F5344CB8AC3E}">
        <p14:creationId xmlns:p14="http://schemas.microsoft.com/office/powerpoint/2010/main" val="3310040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Fern Lineages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Marattiales</a:t>
            </a:r>
            <a:r>
              <a:rPr lang="en-US" dirty="0"/>
              <a:t> &amp; </a:t>
            </a:r>
            <a:r>
              <a:rPr lang="en-US" dirty="0" err="1"/>
              <a:t>Ophioglossales</a:t>
            </a:r>
            <a:r>
              <a:rPr lang="en-US" dirty="0"/>
              <a:t> are eusporangiate ferns:  retain ancestral condition of sporangium with mature wall that is more than one layer thick.</a:t>
            </a:r>
          </a:p>
          <a:p>
            <a:r>
              <a:rPr lang="en-US" dirty="0" err="1"/>
              <a:t>Leptosporangiate</a:t>
            </a:r>
            <a:r>
              <a:rPr lang="en-US" dirty="0"/>
              <a:t> ferns are the more common ones we know and are characterized by derived development with mature sporangium wall only one cell thick.</a:t>
            </a:r>
          </a:p>
        </p:txBody>
      </p:sp>
    </p:spTree>
    <p:extLst>
      <p:ext uri="{BB962C8B-B14F-4D97-AF65-F5344CB8AC3E}">
        <p14:creationId xmlns:p14="http://schemas.microsoft.com/office/powerpoint/2010/main" val="3667973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Major Fern Lineages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Marratiales</a:t>
            </a:r>
            <a:r>
              <a:rPr lang="en-US" dirty="0"/>
              <a:t>– plants of the wet tropics, not represented here.</a:t>
            </a:r>
          </a:p>
          <a:p>
            <a:r>
              <a:rPr lang="en-US" dirty="0" err="1"/>
              <a:t>Ophioglossales</a:t>
            </a:r>
            <a:r>
              <a:rPr lang="en-US" dirty="0"/>
              <a:t>– separate sterile and fertile segments:  </a:t>
            </a:r>
            <a:r>
              <a:rPr lang="en-US" dirty="0" err="1"/>
              <a:t>Botrychium</a:t>
            </a:r>
            <a:r>
              <a:rPr lang="en-US" dirty="0"/>
              <a:t>, might be here but not yet found in the Gila!</a:t>
            </a:r>
          </a:p>
          <a:p>
            <a:r>
              <a:rPr lang="en-US" b="1" dirty="0" err="1"/>
              <a:t>Leptosporangiatae</a:t>
            </a:r>
            <a:r>
              <a:rPr lang="en-US" b="1" dirty="0"/>
              <a:t>– about 40 known in the Gila.  </a:t>
            </a:r>
          </a:p>
          <a:p>
            <a:r>
              <a:rPr lang="en-US" dirty="0"/>
              <a:t>Lesser groups:  </a:t>
            </a:r>
            <a:r>
              <a:rPr lang="en-US" dirty="0" err="1"/>
              <a:t>Equisetophytes</a:t>
            </a:r>
            <a:r>
              <a:rPr lang="en-US" dirty="0"/>
              <a:t>, </a:t>
            </a:r>
            <a:r>
              <a:rPr lang="en-US" dirty="0" err="1"/>
              <a:t>Psilotales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57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Marattiales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36004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05400" y="2209800"/>
            <a:ext cx="297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Angiopteris</a:t>
            </a:r>
            <a:r>
              <a:rPr lang="en-US" dirty="0"/>
              <a:t> </a:t>
            </a:r>
            <a:r>
              <a:rPr lang="en-US" dirty="0" err="1"/>
              <a:t>evecta</a:t>
            </a:r>
            <a:r>
              <a:rPr lang="en-US" dirty="0"/>
              <a:t> (Mule’s Foot Fern) native to Australasia, Madagascar and Oceania.  Big fronds, large rootstock.</a:t>
            </a:r>
          </a:p>
        </p:txBody>
      </p:sp>
    </p:spTree>
    <p:extLst>
      <p:ext uri="{BB962C8B-B14F-4D97-AF65-F5344CB8AC3E}">
        <p14:creationId xmlns:p14="http://schemas.microsoft.com/office/powerpoint/2010/main" val="3795635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Ophioglossales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4019550" cy="531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00600" y="24384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Botrychium</a:t>
            </a:r>
            <a:r>
              <a:rPr lang="en-US" dirty="0"/>
              <a:t> (Moonwort)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00" y="44958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Separate vegetative and fertile fronds;  gametophyte </a:t>
            </a:r>
            <a:r>
              <a:rPr lang="en-US"/>
              <a:t>is underground.</a:t>
            </a:r>
          </a:p>
        </p:txBody>
      </p:sp>
    </p:spTree>
    <p:extLst>
      <p:ext uri="{BB962C8B-B14F-4D97-AF65-F5344CB8AC3E}">
        <p14:creationId xmlns:p14="http://schemas.microsoft.com/office/powerpoint/2010/main" val="1038718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Leptosporangiate</a:t>
            </a:r>
            <a:r>
              <a:rPr lang="en-US" dirty="0"/>
              <a:t> Ferns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Sporangium– contains usually 32 or 64 spores. Sporangium wall is 1 cell layer thick, has a stalk, and ring of cells called the “annulus” through which they rupture to catapult spores.</a:t>
            </a:r>
          </a:p>
          <a:p>
            <a:r>
              <a:rPr lang="en-US" dirty="0"/>
              <a:t>Sporangia grouped into clusters called “</a:t>
            </a:r>
            <a:r>
              <a:rPr lang="en-US" dirty="0" err="1"/>
              <a:t>sori</a:t>
            </a:r>
            <a:r>
              <a:rPr lang="en-US" dirty="0"/>
              <a:t>” on the underside of leaves.</a:t>
            </a:r>
          </a:p>
          <a:p>
            <a:r>
              <a:rPr lang="en-US" dirty="0"/>
              <a:t>Shape and orientation of </a:t>
            </a:r>
            <a:r>
              <a:rPr lang="en-US" dirty="0" err="1"/>
              <a:t>sori</a:t>
            </a:r>
            <a:r>
              <a:rPr lang="en-US" dirty="0"/>
              <a:t> frequently useful in separating genera of ferns.</a:t>
            </a:r>
          </a:p>
          <a:p>
            <a:r>
              <a:rPr lang="en-US" dirty="0" err="1"/>
              <a:t>Sori</a:t>
            </a:r>
            <a:r>
              <a:rPr lang="en-US" dirty="0"/>
              <a:t> often covered by flap of tissue called the “</a:t>
            </a:r>
            <a:r>
              <a:rPr lang="en-US" dirty="0" err="1"/>
              <a:t>indusium</a:t>
            </a:r>
            <a:r>
              <a:rPr lang="en-US" dirty="0"/>
              <a:t>.”  Shape of </a:t>
            </a:r>
            <a:r>
              <a:rPr lang="en-US" dirty="0" err="1"/>
              <a:t>indusium</a:t>
            </a:r>
            <a:r>
              <a:rPr lang="en-US" dirty="0"/>
              <a:t> also useful in determining genera.</a:t>
            </a:r>
          </a:p>
        </p:txBody>
      </p:sp>
    </p:spTree>
    <p:extLst>
      <p:ext uri="{BB962C8B-B14F-4D97-AF65-F5344CB8AC3E}">
        <p14:creationId xmlns:p14="http://schemas.microsoft.com/office/powerpoint/2010/main" val="1795337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Spore Shooting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327256"/>
            <a:ext cx="4648200" cy="5520696"/>
          </a:xfrm>
        </p:spPr>
      </p:pic>
      <p:sp>
        <p:nvSpPr>
          <p:cNvPr id="10" name="TextBox 9"/>
          <p:cNvSpPr txBox="1"/>
          <p:nvPr/>
        </p:nvSpPr>
        <p:spPr>
          <a:xfrm>
            <a:off x="7086600" y="59436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 Moran:  A Natural History of Ferns</a:t>
            </a:r>
          </a:p>
        </p:txBody>
      </p:sp>
    </p:spTree>
    <p:extLst>
      <p:ext uri="{BB962C8B-B14F-4D97-AF65-F5344CB8AC3E}">
        <p14:creationId xmlns:p14="http://schemas.microsoft.com/office/powerpoint/2010/main" val="3086413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Asplenium</a:t>
            </a:r>
            <a:r>
              <a:rPr lang="en-US" dirty="0"/>
              <a:t> </a:t>
            </a:r>
            <a:r>
              <a:rPr lang="en-US" dirty="0" err="1"/>
              <a:t>resiliens</a:t>
            </a:r>
            <a:r>
              <a:rPr lang="en-US" dirty="0"/>
              <a:t> (</a:t>
            </a:r>
            <a:r>
              <a:rPr lang="en-US" dirty="0" err="1"/>
              <a:t>Aspleniaceae</a:t>
            </a:r>
            <a:r>
              <a:rPr lang="en-US" dirty="0"/>
              <a:t>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Growth habit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04316"/>
            <a:ext cx="4040188" cy="2692406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Sori</a:t>
            </a:r>
            <a:r>
              <a:rPr lang="en-US" dirty="0"/>
              <a:t> &amp; sporangia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855888"/>
            <a:ext cx="4041775" cy="2589262"/>
          </a:xfrm>
        </p:spPr>
      </p:pic>
    </p:spTree>
    <p:extLst>
      <p:ext uri="{BB962C8B-B14F-4D97-AF65-F5344CB8AC3E}">
        <p14:creationId xmlns:p14="http://schemas.microsoft.com/office/powerpoint/2010/main" val="1090381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84" y="43876"/>
            <a:ext cx="8303852" cy="681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44026" y="2652681"/>
            <a:ext cx="9144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6781800" y="3048000"/>
            <a:ext cx="1826852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175280" y="5962022"/>
            <a:ext cx="10668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35510" y="5657671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Lycophytes</a:t>
            </a:r>
            <a:r>
              <a:rPr lang="en-US" dirty="0"/>
              <a:t> are the chief components of North American and European coal deposits.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143000" y="2743200"/>
            <a:ext cx="1524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8380052" y="2794949"/>
            <a:ext cx="2286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086601" y="4953000"/>
            <a:ext cx="451484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538085" y="4648200"/>
            <a:ext cx="1403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 longer two equal  branches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995CF9-750F-4EBF-BC94-20D2540BDEE8}"/>
              </a:ext>
            </a:extLst>
          </p:cNvPr>
          <p:cNvSpPr txBox="1"/>
          <p:nvPr/>
        </p:nvSpPr>
        <p:spPr>
          <a:xfrm>
            <a:off x="457200" y="5793697"/>
            <a:ext cx="2286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Modern lycophytes have a single sporangium per leaf.  Gametophytes are usually subterranean.</a:t>
            </a:r>
          </a:p>
        </p:txBody>
      </p:sp>
    </p:spTree>
    <p:extLst>
      <p:ext uri="{BB962C8B-B14F-4D97-AF65-F5344CB8AC3E}">
        <p14:creationId xmlns:p14="http://schemas.microsoft.com/office/powerpoint/2010/main" val="1834831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Ferns in the Gila–  Families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8269661"/>
              </p:ext>
            </p:extLst>
          </p:nvPr>
        </p:nvGraphicFramePr>
        <p:xfrm>
          <a:off x="685800" y="2582863"/>
          <a:ext cx="4625785" cy="3383280"/>
        </p:xfrm>
        <a:graphic>
          <a:graphicData uri="http://schemas.openxmlformats.org/drawingml/2006/table">
            <a:tbl>
              <a:tblPr/>
              <a:tblGrid>
                <a:gridCol w="4625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tx1"/>
                          </a:solidFill>
                          <a:hlinkClick r:id="rId2"/>
                        </a:rPr>
                        <a:t>Aspleniaceae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hlinkClick r:id="rId2"/>
                        </a:rPr>
                        <a:t> (Spleenwort Family)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="1" u="sng" dirty="0" err="1">
                          <a:solidFill>
                            <a:schemeClr val="tx1"/>
                          </a:solidFill>
                        </a:rPr>
                        <a:t>Athyriaceae</a:t>
                      </a:r>
                      <a:r>
                        <a:rPr lang="en-US" b="1" u="sng" dirty="0">
                          <a:solidFill>
                            <a:schemeClr val="tx1"/>
                          </a:solidFill>
                        </a:rPr>
                        <a:t> (Lady Fern Family)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tx1"/>
                          </a:solidFill>
                          <a:hlinkClick r:id="rId3"/>
                        </a:rPr>
                        <a:t>Azollaceae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hlinkClick r:id="rId3"/>
                        </a:rPr>
                        <a:t> (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  <a:hlinkClick r:id="rId3"/>
                        </a:rPr>
                        <a:t>Azolla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hlinkClick r:id="rId3"/>
                        </a:rPr>
                        <a:t> Family)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="1" u="sng" dirty="0" err="1">
                          <a:solidFill>
                            <a:schemeClr val="tx1"/>
                          </a:solidFill>
                        </a:rPr>
                        <a:t>Cystopteridaceae</a:t>
                      </a:r>
                      <a:r>
                        <a:rPr lang="en-US" b="1" u="sng" dirty="0">
                          <a:solidFill>
                            <a:schemeClr val="tx1"/>
                          </a:solidFill>
                        </a:rPr>
                        <a:t> (Bladder Fern Family)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tx1"/>
                          </a:solidFill>
                          <a:hlinkClick r:id="rId4"/>
                        </a:rPr>
                        <a:t>Dennstaedtiaceae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hlinkClick r:id="rId4"/>
                        </a:rPr>
                        <a:t> (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  <a:hlinkClick r:id="rId4"/>
                        </a:rPr>
                        <a:t>Dennstaedtia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hlinkClick r:id="rId4"/>
                        </a:rPr>
                        <a:t> Family)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tx1"/>
                          </a:solidFill>
                          <a:hlinkClick r:id="rId5"/>
                        </a:rPr>
                        <a:t>Dryopteridaceae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hlinkClick r:id="rId5"/>
                        </a:rPr>
                        <a:t> (Wood Fern Family)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tx1"/>
                          </a:solidFill>
                          <a:hlinkClick r:id="rId6"/>
                        </a:rPr>
                        <a:t>Equisetaceae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hlinkClick r:id="rId6"/>
                        </a:rPr>
                        <a:t> (Horsetail, Scouring Rush Family)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tx1"/>
                          </a:solidFill>
                          <a:hlinkClick r:id="rId7"/>
                        </a:rPr>
                        <a:t>Marsileaceae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hlinkClick r:id="rId7"/>
                        </a:rPr>
                        <a:t> (Water Clover Family)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tx1"/>
                          </a:solidFill>
                          <a:hlinkClick r:id="rId8"/>
                        </a:rPr>
                        <a:t>Pteridaceae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hlinkClick r:id="rId8"/>
                        </a:rPr>
                        <a:t> (Maidenhair Fern Family)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="1" u="sng" dirty="0" err="1">
                          <a:solidFill>
                            <a:schemeClr val="tx1"/>
                          </a:solidFill>
                        </a:rPr>
                        <a:t>Woodsiaceae</a:t>
                      </a:r>
                      <a:r>
                        <a:rPr lang="en-US" b="1" u="sng" dirty="0">
                          <a:solidFill>
                            <a:schemeClr val="tx1"/>
                          </a:solidFill>
                        </a:rPr>
                        <a:t> (Cliff-fern Family)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Rectangle 1">
            <a:hlinkClick r:id="rId8"/>
          </p:cNvPr>
          <p:cNvSpPr>
            <a:spLocks noChangeArrowheads="1"/>
          </p:cNvSpPr>
          <p:nvPr/>
        </p:nvSpPr>
        <p:spPr bwMode="auto">
          <a:xfrm>
            <a:off x="457200" y="25828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42900" y="5314266"/>
            <a:ext cx="4076700" cy="3005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29200" y="49911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Largest family by far in the Gila– most arid adapted!</a:t>
            </a:r>
          </a:p>
        </p:txBody>
      </p:sp>
      <p:cxnSp>
        <p:nvCxnSpPr>
          <p:cNvPr id="14" name="Straight Arrow Connector 13"/>
          <p:cNvCxnSpPr>
            <a:cxnSpLocks/>
            <a:stCxn id="12" idx="1"/>
          </p:cNvCxnSpPr>
          <p:nvPr/>
        </p:nvCxnSpPr>
        <p:spPr>
          <a:xfrm flipH="1">
            <a:off x="4419600" y="5314266"/>
            <a:ext cx="609600" cy="959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809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Pteridaceae</a:t>
            </a:r>
            <a:r>
              <a:rPr lang="en-US" dirty="0"/>
              <a:t> (Maidenhair Fern Family) in the Gila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903524"/>
              </p:ext>
            </p:extLst>
          </p:nvPr>
        </p:nvGraphicFramePr>
        <p:xfrm>
          <a:off x="1943262" y="1371600"/>
          <a:ext cx="4905213" cy="5112328"/>
        </p:xfrm>
        <a:graphic>
          <a:graphicData uri="http://schemas.openxmlformats.org/drawingml/2006/table">
            <a:tbl>
              <a:tblPr/>
              <a:tblGrid>
                <a:gridCol w="4905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2064">
                <a:tc>
                  <a:txBody>
                    <a:bodyPr/>
                    <a:lstStyle/>
                    <a:p>
                      <a:r>
                        <a:rPr lang="en-US" sz="1000" dirty="0" err="1">
                          <a:hlinkClick r:id="rId2"/>
                        </a:rPr>
                        <a:t>Adiantum</a:t>
                      </a:r>
                      <a:r>
                        <a:rPr lang="en-US" sz="1000" dirty="0">
                          <a:hlinkClick r:id="rId2"/>
                        </a:rPr>
                        <a:t> </a:t>
                      </a:r>
                      <a:r>
                        <a:rPr lang="en-US" sz="1000" dirty="0" err="1">
                          <a:hlinkClick r:id="rId2"/>
                        </a:rPr>
                        <a:t>capillus-veneris</a:t>
                      </a:r>
                      <a:r>
                        <a:rPr lang="en-US" sz="1000" dirty="0">
                          <a:hlinkClick r:id="rId2"/>
                        </a:rPr>
                        <a:t> (Southern Maiden Hair)</a:t>
                      </a:r>
                      <a:endParaRPr lang="en-US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>
                          <a:hlinkClick r:id="rId3"/>
                        </a:rPr>
                        <a:t>Argyrochosma fendleri (Fendler's Cloak Fern)</a:t>
                      </a:r>
                      <a:endParaRPr lang="en-US" sz="100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>
                          <a:hlinkClick r:id="rId4"/>
                        </a:rPr>
                        <a:t>Argyrochosma limitanea subsp. mexicana (Southwestern False Cloak Fern)</a:t>
                      </a:r>
                      <a:endParaRPr lang="en-US" sz="100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>
                          <a:hlinkClick r:id="rId5"/>
                        </a:rPr>
                        <a:t>Astrolepis cochisensis (Jimmyfern, Cochise Scaly Cloak Fern)</a:t>
                      </a:r>
                      <a:endParaRPr lang="en-US" sz="100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>
                          <a:hlinkClick r:id="rId6"/>
                        </a:rPr>
                        <a:t>Astrolepis integerrima (Southwestern Cloak Fern)</a:t>
                      </a:r>
                      <a:endParaRPr lang="en-US" sz="100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>
                          <a:hlinkClick r:id="rId7"/>
                        </a:rPr>
                        <a:t>Astrolepis sinuata (Wavy cloak Fern)</a:t>
                      </a:r>
                      <a:endParaRPr lang="en-US" sz="100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>
                          <a:hlinkClick r:id="rId8"/>
                        </a:rPr>
                        <a:t>Astrolepis windhamii (Windham's Cloak Fern)</a:t>
                      </a:r>
                      <a:endParaRPr lang="en-US" sz="100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>
                          <a:hlinkClick r:id="rId9"/>
                        </a:rPr>
                        <a:t>Bommeria hispida (Copper Fern) </a:t>
                      </a:r>
                      <a:endParaRPr lang="en-US" sz="100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de-DE" sz="1000" dirty="0">
                          <a:hlinkClick r:id="rId10"/>
                        </a:rPr>
                        <a:t>Myriopteris aurea (Slender Lip Fern)</a:t>
                      </a:r>
                      <a:endParaRPr lang="de-DE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 dirty="0" err="1">
                          <a:hlinkClick r:id="rId11"/>
                        </a:rPr>
                        <a:t>Myriopteris</a:t>
                      </a:r>
                      <a:r>
                        <a:rPr lang="en-US" sz="1000" dirty="0">
                          <a:hlinkClick r:id="rId11"/>
                        </a:rPr>
                        <a:t> </a:t>
                      </a:r>
                      <a:r>
                        <a:rPr lang="en-US" sz="1000" dirty="0" err="1">
                          <a:hlinkClick r:id="rId11"/>
                        </a:rPr>
                        <a:t>rufa</a:t>
                      </a:r>
                      <a:r>
                        <a:rPr lang="en-US" sz="1000" dirty="0">
                          <a:hlinkClick r:id="rId11"/>
                        </a:rPr>
                        <a:t> (Eaton Lip Fern) </a:t>
                      </a:r>
                      <a:endParaRPr lang="en-US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de-DE" sz="1000" dirty="0">
                          <a:hlinkClick r:id="rId12"/>
                        </a:rPr>
                        <a:t>Myriopteris gracilis (Slender Lip Fern) </a:t>
                      </a:r>
                      <a:endParaRPr lang="de-DE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 dirty="0" err="1">
                          <a:hlinkClick r:id="rId13"/>
                        </a:rPr>
                        <a:t>Myriopteris</a:t>
                      </a:r>
                      <a:r>
                        <a:rPr lang="en-US" sz="1000" dirty="0">
                          <a:hlinkClick r:id="rId13"/>
                        </a:rPr>
                        <a:t> </a:t>
                      </a:r>
                      <a:r>
                        <a:rPr lang="en-US" sz="1000" dirty="0" err="1">
                          <a:hlinkClick r:id="rId13"/>
                        </a:rPr>
                        <a:t>fendleri</a:t>
                      </a:r>
                      <a:r>
                        <a:rPr lang="en-US" sz="1000" dirty="0">
                          <a:hlinkClick r:id="rId13"/>
                        </a:rPr>
                        <a:t> (</a:t>
                      </a:r>
                      <a:r>
                        <a:rPr lang="en-US" sz="1000" dirty="0" err="1">
                          <a:hlinkClick r:id="rId13"/>
                        </a:rPr>
                        <a:t>Fendler</a:t>
                      </a:r>
                      <a:r>
                        <a:rPr lang="en-US" sz="1000" dirty="0">
                          <a:hlinkClick r:id="rId13"/>
                        </a:rPr>
                        <a:t> Lip Fern)</a:t>
                      </a:r>
                      <a:endParaRPr lang="en-US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 dirty="0" err="1">
                          <a:hlinkClick r:id="rId14"/>
                        </a:rPr>
                        <a:t>Myriopteris</a:t>
                      </a:r>
                      <a:r>
                        <a:rPr lang="en-US" sz="1000" dirty="0">
                          <a:hlinkClick r:id="rId14"/>
                        </a:rPr>
                        <a:t> </a:t>
                      </a:r>
                      <a:r>
                        <a:rPr lang="en-US" sz="1000" dirty="0" err="1">
                          <a:hlinkClick r:id="rId14"/>
                        </a:rPr>
                        <a:t>lindheimeri</a:t>
                      </a:r>
                      <a:r>
                        <a:rPr lang="en-US" sz="1000" dirty="0">
                          <a:hlinkClick r:id="rId14"/>
                        </a:rPr>
                        <a:t> (Fairy Swords)</a:t>
                      </a:r>
                      <a:endParaRPr lang="en-US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 dirty="0" err="1">
                          <a:hlinkClick r:id="rId15"/>
                        </a:rPr>
                        <a:t>Myriopteris</a:t>
                      </a:r>
                      <a:r>
                        <a:rPr lang="en-US" sz="1000" dirty="0">
                          <a:hlinkClick r:id="rId15"/>
                        </a:rPr>
                        <a:t> </a:t>
                      </a:r>
                      <a:r>
                        <a:rPr lang="en-US" sz="1000" dirty="0" err="1">
                          <a:hlinkClick r:id="rId15"/>
                        </a:rPr>
                        <a:t>tomentosa</a:t>
                      </a:r>
                      <a:r>
                        <a:rPr lang="en-US" sz="1000" dirty="0">
                          <a:hlinkClick r:id="rId15"/>
                        </a:rPr>
                        <a:t> (Wooly Lip Fern)</a:t>
                      </a:r>
                      <a:endParaRPr lang="en-US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 dirty="0" err="1">
                          <a:hlinkClick r:id="rId16"/>
                        </a:rPr>
                        <a:t>Myriopteris</a:t>
                      </a:r>
                      <a:r>
                        <a:rPr lang="en-US" sz="1000" dirty="0">
                          <a:hlinkClick r:id="rId16"/>
                        </a:rPr>
                        <a:t> </a:t>
                      </a:r>
                      <a:r>
                        <a:rPr lang="en-US" sz="1000" dirty="0" err="1">
                          <a:hlinkClick r:id="rId16"/>
                        </a:rPr>
                        <a:t>wootonii</a:t>
                      </a:r>
                      <a:r>
                        <a:rPr lang="en-US" sz="1000" dirty="0">
                          <a:hlinkClick r:id="rId16"/>
                        </a:rPr>
                        <a:t> (</a:t>
                      </a:r>
                      <a:r>
                        <a:rPr lang="en-US" sz="1000" dirty="0" err="1">
                          <a:hlinkClick r:id="rId16"/>
                        </a:rPr>
                        <a:t>Wooton's</a:t>
                      </a:r>
                      <a:r>
                        <a:rPr lang="en-US" sz="1000" dirty="0">
                          <a:hlinkClick r:id="rId16"/>
                        </a:rPr>
                        <a:t> Lip Fern)</a:t>
                      </a:r>
                      <a:endParaRPr lang="en-US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 dirty="0" err="1">
                          <a:hlinkClick r:id="rId17"/>
                        </a:rPr>
                        <a:t>Myriopteris</a:t>
                      </a:r>
                      <a:r>
                        <a:rPr lang="en-US" sz="1000" dirty="0">
                          <a:hlinkClick r:id="rId17"/>
                        </a:rPr>
                        <a:t> </a:t>
                      </a:r>
                      <a:r>
                        <a:rPr lang="en-US" sz="1000" dirty="0" err="1">
                          <a:hlinkClick r:id="rId17"/>
                        </a:rPr>
                        <a:t>wrightii</a:t>
                      </a:r>
                      <a:r>
                        <a:rPr lang="en-US" sz="1000" dirty="0">
                          <a:hlinkClick r:id="rId17"/>
                        </a:rPr>
                        <a:t> (Wright Lip Fern) </a:t>
                      </a:r>
                      <a:endParaRPr lang="en-US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 dirty="0" err="1">
                          <a:hlinkClick r:id="rId18"/>
                        </a:rPr>
                        <a:t>Myriopteris</a:t>
                      </a:r>
                      <a:r>
                        <a:rPr lang="en-US" sz="1000" dirty="0">
                          <a:hlinkClick r:id="rId18"/>
                        </a:rPr>
                        <a:t> </a:t>
                      </a:r>
                      <a:r>
                        <a:rPr lang="en-US" sz="1000" dirty="0" err="1">
                          <a:hlinkClick r:id="rId18"/>
                        </a:rPr>
                        <a:t>yavapensis</a:t>
                      </a:r>
                      <a:r>
                        <a:rPr lang="en-US" sz="1000" dirty="0">
                          <a:hlinkClick r:id="rId18"/>
                        </a:rPr>
                        <a:t> (Graceful Lip Fern)</a:t>
                      </a:r>
                      <a:endParaRPr lang="en-US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>
                          <a:hlinkClick r:id="rId19"/>
                        </a:rPr>
                        <a:t>Notholaena standleyi (Star Cloak Fern) </a:t>
                      </a:r>
                      <a:endParaRPr lang="en-US" sz="100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 dirty="0" err="1">
                          <a:hlinkClick r:id="rId20"/>
                        </a:rPr>
                        <a:t>Pellaea</a:t>
                      </a:r>
                      <a:r>
                        <a:rPr lang="en-US" sz="1000" dirty="0">
                          <a:hlinkClick r:id="rId20"/>
                        </a:rPr>
                        <a:t> </a:t>
                      </a:r>
                      <a:r>
                        <a:rPr lang="en-US" sz="1000" dirty="0" err="1">
                          <a:hlinkClick r:id="rId20"/>
                        </a:rPr>
                        <a:t>atropurpurea</a:t>
                      </a:r>
                      <a:r>
                        <a:rPr lang="en-US" sz="1000" dirty="0">
                          <a:hlinkClick r:id="rId20"/>
                        </a:rPr>
                        <a:t> (Purple Cliff Brake) </a:t>
                      </a:r>
                      <a:endParaRPr lang="en-US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8984">
                <a:tc>
                  <a:txBody>
                    <a:bodyPr/>
                    <a:lstStyle/>
                    <a:p>
                      <a:r>
                        <a:rPr lang="en-US" sz="1000" dirty="0" err="1">
                          <a:hlinkClick r:id="rId21"/>
                        </a:rPr>
                        <a:t>Pellaea</a:t>
                      </a:r>
                      <a:r>
                        <a:rPr lang="en-US" sz="1000" dirty="0">
                          <a:hlinkClick r:id="rId21"/>
                        </a:rPr>
                        <a:t> </a:t>
                      </a:r>
                      <a:r>
                        <a:rPr lang="en-US" sz="1000" dirty="0" err="1">
                          <a:hlinkClick r:id="rId21"/>
                        </a:rPr>
                        <a:t>intermedia</a:t>
                      </a:r>
                      <a:r>
                        <a:rPr lang="en-US" sz="1000" dirty="0">
                          <a:hlinkClick r:id="rId21"/>
                        </a:rPr>
                        <a:t> (Creeping Cliff Brake)</a:t>
                      </a:r>
                      <a:endParaRPr lang="en-US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it-IT" sz="1000">
                          <a:hlinkClick r:id="rId22"/>
                        </a:rPr>
                        <a:t>Pellaea truncata (Spiny Cliff Brake) </a:t>
                      </a:r>
                      <a:endParaRPr lang="it-IT" sz="100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 dirty="0" err="1">
                          <a:hlinkClick r:id="rId23"/>
                        </a:rPr>
                        <a:t>Pellea</a:t>
                      </a:r>
                      <a:r>
                        <a:rPr lang="en-US" sz="1000" dirty="0">
                          <a:hlinkClick r:id="rId23"/>
                        </a:rPr>
                        <a:t> </a:t>
                      </a:r>
                      <a:r>
                        <a:rPr lang="en-US" sz="1000" dirty="0" err="1">
                          <a:hlinkClick r:id="rId23"/>
                        </a:rPr>
                        <a:t>wrightiana</a:t>
                      </a:r>
                      <a:r>
                        <a:rPr lang="en-US" sz="1000" dirty="0">
                          <a:hlinkClick r:id="rId23"/>
                        </a:rPr>
                        <a:t> (Wright Cliff Brake) </a:t>
                      </a:r>
                      <a:endParaRPr lang="en-US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57425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>
              <a:ln>
                <a:noFill/>
              </a:ln>
              <a:solidFill>
                <a:srgbClr val="20BB20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0200" y="3200400"/>
            <a:ext cx="3505200" cy="2133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62600" y="335280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Myriopteris</a:t>
            </a:r>
            <a:r>
              <a:rPr lang="en-US" dirty="0"/>
              <a:t> (formerly </a:t>
            </a:r>
            <a:r>
              <a:rPr lang="en-US" dirty="0" err="1"/>
              <a:t>Cheilanthes</a:t>
            </a:r>
            <a:r>
              <a:rPr lang="en-US" dirty="0"/>
              <a:t>) is the largest genus, very arid  (also called “xeric”) adapted.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267200" y="3581400"/>
            <a:ext cx="11430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600200" y="5562600"/>
            <a:ext cx="3505200" cy="1143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10200" y="57912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Pellaea</a:t>
            </a:r>
            <a:r>
              <a:rPr lang="en-US" dirty="0"/>
              <a:t> is the second largest genus, also very arid adapted.</a:t>
            </a:r>
          </a:p>
        </p:txBody>
      </p:sp>
    </p:spTree>
    <p:extLst>
      <p:ext uri="{BB962C8B-B14F-4D97-AF65-F5344CB8AC3E}">
        <p14:creationId xmlns:p14="http://schemas.microsoft.com/office/powerpoint/2010/main" val="2526978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Arid Adaptations of Ferns in the Gila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Extreme </a:t>
            </a:r>
            <a:r>
              <a:rPr lang="en-US" dirty="0" err="1"/>
              <a:t>dessication</a:t>
            </a:r>
            <a:r>
              <a:rPr lang="en-US" dirty="0"/>
              <a:t> tolerance– some ferns can survive after losing 76% of their normal moisture content (most plants die after losing 8-12%!)</a:t>
            </a:r>
          </a:p>
          <a:p>
            <a:r>
              <a:rPr lang="en-US" dirty="0"/>
              <a:t>Water absorption through scales, curling to expose them.  Sometimes coated in </a:t>
            </a:r>
            <a:r>
              <a:rPr lang="en-US" u="sng" dirty="0"/>
              <a:t>farina</a:t>
            </a:r>
            <a:r>
              <a:rPr lang="en-US" dirty="0"/>
              <a:t>.</a:t>
            </a:r>
          </a:p>
          <a:p>
            <a:r>
              <a:rPr lang="en-US" dirty="0"/>
              <a:t>Small fronds shaded with scales or hairs</a:t>
            </a:r>
          </a:p>
          <a:p>
            <a:r>
              <a:rPr lang="en-US" dirty="0"/>
              <a:t>Much reliance on asexual reproduction– </a:t>
            </a:r>
            <a:r>
              <a:rPr lang="en-US" dirty="0" err="1"/>
              <a:t>apogamous</a:t>
            </a:r>
            <a:r>
              <a:rPr lang="en-US" dirty="0"/>
              <a:t> triploids</a:t>
            </a:r>
          </a:p>
        </p:txBody>
      </p:sp>
    </p:spTree>
    <p:extLst>
      <p:ext uri="{BB962C8B-B14F-4D97-AF65-F5344CB8AC3E}">
        <p14:creationId xmlns:p14="http://schemas.microsoft.com/office/powerpoint/2010/main" val="2338668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Arid Adaptation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Notholaena</a:t>
            </a:r>
            <a:r>
              <a:rPr lang="en-US" dirty="0"/>
              <a:t> </a:t>
            </a:r>
            <a:r>
              <a:rPr lang="en-US" dirty="0" err="1"/>
              <a:t>standleyi</a:t>
            </a:r>
            <a:r>
              <a:rPr lang="en-US" dirty="0"/>
              <a:t> wet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Notholaena</a:t>
            </a:r>
            <a:r>
              <a:rPr lang="en-US" dirty="0"/>
              <a:t> </a:t>
            </a:r>
            <a:r>
              <a:rPr lang="en-US" dirty="0" err="1"/>
              <a:t>standleyi</a:t>
            </a:r>
            <a:r>
              <a:rPr lang="en-US" dirty="0"/>
              <a:t> dry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798" y="2174875"/>
            <a:ext cx="2640228" cy="3951288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4191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34000" y="6077634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Curling to expose water absorbing surface.  Note farina.</a:t>
            </a:r>
          </a:p>
        </p:txBody>
      </p:sp>
    </p:spTree>
    <p:extLst>
      <p:ext uri="{BB962C8B-B14F-4D97-AF65-F5344CB8AC3E}">
        <p14:creationId xmlns:p14="http://schemas.microsoft.com/office/powerpoint/2010/main" val="3075800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Fern Life Cycle</a:t>
            </a:r>
          </a:p>
        </p:txBody>
      </p:sp>
      <p:pic>
        <p:nvPicPr>
          <p:cNvPr id="4098" name="Picture 2" descr="C:\Users\Russ\Desktop\Plant Tax 2011 WNMU\life_cycle_of_fer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71600"/>
            <a:ext cx="5524500" cy="502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2057400"/>
            <a:ext cx="2438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Alternation of Generations– more obvious than in Angiosperms (gametophyte not as reduced as in Angiosperms)</a:t>
            </a:r>
          </a:p>
        </p:txBody>
      </p:sp>
    </p:spTree>
    <p:extLst>
      <p:ext uri="{BB962C8B-B14F-4D97-AF65-F5344CB8AC3E}">
        <p14:creationId xmlns:p14="http://schemas.microsoft.com/office/powerpoint/2010/main" val="20918738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Fern 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95400"/>
            <a:ext cx="3259239" cy="5486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4538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Myriopteris</a:t>
            </a:r>
            <a:r>
              <a:rPr lang="en-US" dirty="0"/>
              <a:t> </a:t>
            </a:r>
            <a:r>
              <a:rPr lang="en-US" dirty="0" err="1"/>
              <a:t>fendleri</a:t>
            </a:r>
            <a:r>
              <a:rPr lang="en-US" dirty="0"/>
              <a:t> (</a:t>
            </a:r>
            <a:r>
              <a:rPr lang="en-US" dirty="0" err="1"/>
              <a:t>Fendler’s</a:t>
            </a:r>
            <a:r>
              <a:rPr lang="en-US" dirty="0"/>
              <a:t> Lip Fern)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Growth habit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Undersurface– scales (marginal </a:t>
            </a:r>
            <a:r>
              <a:rPr lang="en-US" dirty="0" err="1"/>
              <a:t>sori</a:t>
            </a:r>
            <a:r>
              <a:rPr lang="en-US" dirty="0"/>
              <a:t> hidden by false </a:t>
            </a:r>
            <a:r>
              <a:rPr lang="en-US" dirty="0" err="1"/>
              <a:t>indusium</a:t>
            </a:r>
            <a:r>
              <a:rPr lang="en-US" dirty="0"/>
              <a:t>)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192" y="2774347"/>
            <a:ext cx="3901440" cy="2752344"/>
          </a:xfrm>
        </p:spPr>
      </p:pic>
    </p:spTree>
    <p:extLst>
      <p:ext uri="{BB962C8B-B14F-4D97-AF65-F5344CB8AC3E}">
        <p14:creationId xmlns:p14="http://schemas.microsoft.com/office/powerpoint/2010/main" val="34236405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Pellaea</a:t>
            </a:r>
            <a:r>
              <a:rPr lang="en-US" dirty="0"/>
              <a:t> </a:t>
            </a:r>
            <a:r>
              <a:rPr lang="en-US" dirty="0" err="1"/>
              <a:t>truncata</a:t>
            </a:r>
            <a:r>
              <a:rPr lang="en-US" dirty="0"/>
              <a:t> (Spiny Cliff Brake)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Growth habit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Undersurface of </a:t>
            </a:r>
            <a:r>
              <a:rPr lang="en-US" dirty="0" err="1"/>
              <a:t>pinnule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803787"/>
            <a:ext cx="4041775" cy="2693464"/>
          </a:xfrm>
        </p:spPr>
      </p:pic>
    </p:spTree>
    <p:extLst>
      <p:ext uri="{BB962C8B-B14F-4D97-AF65-F5344CB8AC3E}">
        <p14:creationId xmlns:p14="http://schemas.microsoft.com/office/powerpoint/2010/main" val="26431127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Woodsiaceae</a:t>
            </a:r>
            <a:r>
              <a:rPr lang="en-US" dirty="0"/>
              <a:t> (Cliff Fern Family) in the Gila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9978700"/>
              </p:ext>
            </p:extLst>
          </p:nvPr>
        </p:nvGraphicFramePr>
        <p:xfrm>
          <a:off x="457200" y="2765901"/>
          <a:ext cx="8229600" cy="2194560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ES" dirty="0" err="1">
                          <a:hlinkClick r:id="rId2"/>
                        </a:rPr>
                        <a:t>Woodsia</a:t>
                      </a:r>
                      <a:r>
                        <a:rPr lang="es-ES" dirty="0">
                          <a:hlinkClick r:id="rId2"/>
                        </a:rPr>
                        <a:t> neomexicana (New </a:t>
                      </a:r>
                      <a:r>
                        <a:rPr lang="es-ES" dirty="0" err="1">
                          <a:hlinkClick r:id="rId2"/>
                        </a:rPr>
                        <a:t>Mexico</a:t>
                      </a:r>
                      <a:r>
                        <a:rPr lang="es-ES" dirty="0">
                          <a:hlinkClick r:id="rId2"/>
                        </a:rPr>
                        <a:t> Cliff </a:t>
                      </a:r>
                      <a:r>
                        <a:rPr lang="es-ES" dirty="0" err="1">
                          <a:hlinkClick r:id="rId2"/>
                        </a:rPr>
                        <a:t>Fern</a:t>
                      </a:r>
                      <a:r>
                        <a:rPr lang="es-ES" dirty="0">
                          <a:hlinkClick r:id="rId2"/>
                        </a:rPr>
                        <a:t>)</a:t>
                      </a:r>
                      <a:endParaRPr lang="es-E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hlinkClick r:id="rId3"/>
                        </a:rPr>
                        <a:t>Woodsia phillipsii (Phillip's Cliff Fern)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hlinkClick r:id="rId4"/>
                        </a:rPr>
                        <a:t>Woodsia</a:t>
                      </a:r>
                      <a:r>
                        <a:rPr lang="en-US" dirty="0">
                          <a:hlinkClick r:id="rId4"/>
                        </a:rPr>
                        <a:t> </a:t>
                      </a:r>
                      <a:r>
                        <a:rPr lang="en-US" dirty="0" err="1">
                          <a:hlinkClick r:id="rId4"/>
                        </a:rPr>
                        <a:t>plummerae</a:t>
                      </a:r>
                      <a:r>
                        <a:rPr lang="en-US" dirty="0">
                          <a:hlinkClick r:id="rId4"/>
                        </a:rPr>
                        <a:t> (Plummer's Cliff Fern)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1">
            <a:hlinkClick r:id="rId4"/>
          </p:cNvPr>
          <p:cNvSpPr>
            <a:spLocks noChangeArrowheads="1"/>
          </p:cNvSpPr>
          <p:nvPr/>
        </p:nvSpPr>
        <p:spPr bwMode="auto">
          <a:xfrm>
            <a:off x="457200" y="2765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15000" y="4038600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Fronds turn brown and wilt for winter and new fronds grown rather than curling like </a:t>
            </a:r>
            <a:r>
              <a:rPr lang="en-US" dirty="0" err="1"/>
              <a:t>Cheilanthes</a:t>
            </a:r>
            <a:r>
              <a:rPr lang="en-US" dirty="0"/>
              <a:t>.</a:t>
            </a: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 flipV="1">
            <a:off x="5410200" y="4638764"/>
            <a:ext cx="30480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5B16E13-63EF-4E58-B33E-41D019AE8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1066800"/>
            <a:ext cx="2898547" cy="2459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55311D-3979-425C-85A5-186D478331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1066800"/>
            <a:ext cx="2819400" cy="254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9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Woodsia</a:t>
            </a:r>
            <a:r>
              <a:rPr lang="en-US" dirty="0"/>
              <a:t> </a:t>
            </a:r>
            <a:r>
              <a:rPr lang="en-US" dirty="0" err="1"/>
              <a:t>phillipsii</a:t>
            </a:r>
            <a:r>
              <a:rPr lang="en-US" dirty="0"/>
              <a:t> (Phillip’s Cliff Fern)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Growth habit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Undersurface of </a:t>
            </a:r>
            <a:r>
              <a:rPr lang="en-US" dirty="0" err="1"/>
              <a:t>pinnule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093" y="2174875"/>
            <a:ext cx="3111639" cy="3951288"/>
          </a:xfrm>
        </p:spPr>
      </p:pic>
    </p:spTree>
    <p:extLst>
      <p:ext uri="{BB962C8B-B14F-4D97-AF65-F5344CB8AC3E}">
        <p14:creationId xmlns:p14="http://schemas.microsoft.com/office/powerpoint/2010/main" val="2951847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574357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3A0D80-0CCC-41A5-8682-280048A16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4755347"/>
            <a:ext cx="2640550" cy="20974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E0C7B0-68FF-4332-A1D5-AAD1768238C8}"/>
              </a:ext>
            </a:extLst>
          </p:cNvPr>
          <p:cNvSpPr txBox="1"/>
          <p:nvPr/>
        </p:nvSpPr>
        <p:spPr>
          <a:xfrm>
            <a:off x="3352801" y="5715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Selaginella</a:t>
            </a:r>
            <a:r>
              <a:rPr lang="en-US" dirty="0"/>
              <a:t> leaf cross section</a:t>
            </a:r>
          </a:p>
        </p:txBody>
      </p:sp>
    </p:spTree>
    <p:extLst>
      <p:ext uri="{BB962C8B-B14F-4D97-AF65-F5344CB8AC3E}">
        <p14:creationId xmlns:p14="http://schemas.microsoft.com/office/powerpoint/2010/main" val="26840527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Fern Families (less well represented in the Gila)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" y="2094131"/>
            <a:ext cx="3352800" cy="2514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" y="14478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Azolla</a:t>
            </a:r>
            <a:r>
              <a:rPr lang="en-US" dirty="0"/>
              <a:t> </a:t>
            </a:r>
            <a:r>
              <a:rPr lang="en-US" dirty="0" err="1"/>
              <a:t>mexicana</a:t>
            </a:r>
            <a:r>
              <a:rPr lang="en-US" dirty="0"/>
              <a:t>—Mosquito Fern (</a:t>
            </a:r>
            <a:r>
              <a:rPr lang="en-US" dirty="0" err="1"/>
              <a:t>Azollaceae</a:t>
            </a:r>
            <a:r>
              <a:rPr lang="en-US" dirty="0"/>
              <a:t>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1451610"/>
            <a:ext cx="3600450" cy="23993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43400" y="39624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Pteridium</a:t>
            </a:r>
            <a:r>
              <a:rPr lang="en-US" dirty="0"/>
              <a:t> </a:t>
            </a:r>
            <a:r>
              <a:rPr lang="en-US" dirty="0" err="1"/>
              <a:t>aquilinum</a:t>
            </a:r>
            <a:r>
              <a:rPr lang="en-US" dirty="0"/>
              <a:t>– Western Bracken Fern (</a:t>
            </a:r>
            <a:r>
              <a:rPr lang="en-US" dirty="0" err="1"/>
              <a:t>Dennstaedtiaceae</a:t>
            </a:r>
            <a:r>
              <a:rPr lang="en-US" dirty="0"/>
              <a:t>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75" y="3657600"/>
            <a:ext cx="2999025" cy="224926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4800" y="6019800"/>
            <a:ext cx="4411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Marsilea</a:t>
            </a:r>
            <a:r>
              <a:rPr lang="en-US" dirty="0"/>
              <a:t> </a:t>
            </a:r>
            <a:r>
              <a:rPr lang="en-US" dirty="0" err="1"/>
              <a:t>vestita</a:t>
            </a:r>
            <a:r>
              <a:rPr lang="en-US" dirty="0"/>
              <a:t> – Hooked Pepperwort (</a:t>
            </a:r>
            <a:r>
              <a:rPr lang="en-US" dirty="0" err="1"/>
              <a:t>Marileaceae</a:t>
            </a:r>
            <a:r>
              <a:rPr lang="en-US" dirty="0"/>
              <a:t>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530" y="4782234"/>
            <a:ext cx="2548310" cy="191123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448550" y="4876800"/>
            <a:ext cx="14668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Equisetum </a:t>
            </a:r>
            <a:r>
              <a:rPr lang="en-US" dirty="0" err="1"/>
              <a:t>arvense</a:t>
            </a:r>
            <a:r>
              <a:rPr lang="en-US" dirty="0"/>
              <a:t> (Field Horsetail) </a:t>
            </a:r>
            <a:r>
              <a:rPr lang="en-US" dirty="0" err="1"/>
              <a:t>Equisetaceae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013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476" y="1452437"/>
            <a:ext cx="6487335" cy="5323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Happens Next?  Secondary Xylem (Wood) &amp; Seeds!</a:t>
            </a:r>
          </a:p>
        </p:txBody>
      </p:sp>
      <p:sp>
        <p:nvSpPr>
          <p:cNvPr id="6" name="Oval 5"/>
          <p:cNvSpPr/>
          <p:nvPr/>
        </p:nvSpPr>
        <p:spPr>
          <a:xfrm>
            <a:off x="7467600" y="3197469"/>
            <a:ext cx="4572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cxnSpLocks/>
            <a:stCxn id="9" idx="0"/>
          </p:cNvCxnSpPr>
          <p:nvPr/>
        </p:nvCxnSpPr>
        <p:spPr>
          <a:xfrm flipH="1" flipV="1">
            <a:off x="7848600" y="3581400"/>
            <a:ext cx="2667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086600" y="45720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 to the </a:t>
            </a:r>
            <a:r>
              <a:rPr lang="en-US" dirty="0" err="1"/>
              <a:t>Acrogymnosperms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3134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Lycophyte</a:t>
            </a:r>
            <a:r>
              <a:rPr lang="en-US" dirty="0"/>
              <a:t> Life Cycle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95400"/>
            <a:ext cx="5105400" cy="5436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0" y="5103674"/>
            <a:ext cx="1981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Heterosporous</a:t>
            </a:r>
            <a:r>
              <a:rPr lang="en-US" sz="1400" dirty="0"/>
              <a:t>-&gt; producing two types of spores (large (megaspores) and small microspores)</a:t>
            </a:r>
          </a:p>
        </p:txBody>
      </p:sp>
      <p:sp>
        <p:nvSpPr>
          <p:cNvPr id="3" name="Right Brace 2"/>
          <p:cNvSpPr/>
          <p:nvPr/>
        </p:nvSpPr>
        <p:spPr>
          <a:xfrm>
            <a:off x="6705600" y="5257800"/>
            <a:ext cx="152400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15200" y="1981200"/>
            <a:ext cx="1676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Alternation of generations– note that the gametophyte generation  is already much reduced from the mosses!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35280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Sporophyte dominant life cycle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57150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Sperm must swim to egg in </a:t>
            </a:r>
            <a:r>
              <a:rPr lang="en-US" sz="1400" dirty="0" err="1"/>
              <a:t>archegonium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990600" y="2209800"/>
            <a:ext cx="21336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950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Moss  Life Cycle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71600"/>
            <a:ext cx="4767813" cy="5135856"/>
          </a:xfrm>
        </p:spPr>
      </p:pic>
      <p:sp>
        <p:nvSpPr>
          <p:cNvPr id="5" name="TextBox 4"/>
          <p:cNvSpPr txBox="1"/>
          <p:nvPr/>
        </p:nvSpPr>
        <p:spPr>
          <a:xfrm>
            <a:off x="381000" y="33528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Sporophyte is</a:t>
            </a:r>
          </a:p>
          <a:p>
            <a:r>
              <a:rPr lang="en-US" dirty="0"/>
              <a:t>completely dependent on Gametophyte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34200" y="27432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Gametophyte dominant life cycle</a:t>
            </a:r>
          </a:p>
        </p:txBody>
      </p:sp>
    </p:spTree>
    <p:extLst>
      <p:ext uri="{BB962C8B-B14F-4D97-AF65-F5344CB8AC3E}">
        <p14:creationId xmlns:p14="http://schemas.microsoft.com/office/powerpoint/2010/main" val="4239677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Selaginella</a:t>
            </a:r>
            <a:r>
              <a:rPr lang="en-US" dirty="0"/>
              <a:t> </a:t>
            </a:r>
            <a:r>
              <a:rPr lang="en-US" dirty="0" err="1"/>
              <a:t>underwoodii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Growth habit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Fertile frond (strobilus)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541158"/>
            <a:ext cx="4041775" cy="3218722"/>
          </a:xfrm>
        </p:spPr>
      </p:pic>
      <p:sp>
        <p:nvSpPr>
          <p:cNvPr id="5" name="TextBox 4"/>
          <p:cNvSpPr txBox="1"/>
          <p:nvPr/>
        </p:nvSpPr>
        <p:spPr>
          <a:xfrm>
            <a:off x="381000" y="59817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the sporophyte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00600" y="5660588"/>
            <a:ext cx="3962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4-ranked, at end of branches:  </a:t>
            </a:r>
            <a:r>
              <a:rPr lang="en-US" sz="1400" dirty="0" err="1"/>
              <a:t>heterospory</a:t>
            </a:r>
            <a:r>
              <a:rPr lang="en-US" sz="1400" dirty="0"/>
              <a:t>– produces two types of spores, micro- and megaspores like the angiosperms do.  Ferns are mostly </a:t>
            </a:r>
            <a:r>
              <a:rPr lang="en-US" sz="1400" dirty="0" err="1"/>
              <a:t>homosporous</a:t>
            </a:r>
            <a:r>
              <a:rPr lang="en-US" sz="1400" dirty="0"/>
              <a:t>.  </a:t>
            </a:r>
            <a:r>
              <a:rPr lang="en-US" sz="1400" dirty="0" err="1"/>
              <a:t>Heterospory</a:t>
            </a:r>
            <a:r>
              <a:rPr lang="en-US" sz="1400" dirty="0"/>
              <a:t> is a great evolutionary achievement.</a:t>
            </a:r>
          </a:p>
        </p:txBody>
      </p:sp>
    </p:spTree>
    <p:extLst>
      <p:ext uri="{BB962C8B-B14F-4D97-AF65-F5344CB8AC3E}">
        <p14:creationId xmlns:p14="http://schemas.microsoft.com/office/powerpoint/2010/main" val="1738371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43050"/>
            <a:ext cx="594360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52600" y="56388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Selaginella</a:t>
            </a:r>
            <a:r>
              <a:rPr lang="en-US"/>
              <a:t>– sporangia </a:t>
            </a:r>
            <a:r>
              <a:rPr lang="en-US" dirty="0"/>
              <a:t>in the leaf axils, </a:t>
            </a:r>
            <a:r>
              <a:rPr lang="en-US" dirty="0" err="1"/>
              <a:t>heterosporous</a:t>
            </a:r>
            <a:r>
              <a:rPr lang="en-US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0" y="533400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Selaginella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79028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Lycophytes</a:t>
            </a:r>
            <a:r>
              <a:rPr lang="en-US" dirty="0"/>
              <a:t>– </a:t>
            </a:r>
            <a:r>
              <a:rPr lang="en-US" dirty="0" err="1"/>
              <a:t>Selaginella</a:t>
            </a:r>
            <a:r>
              <a:rPr lang="en-US" dirty="0"/>
              <a:t> (Spike Moss)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458200" cy="4525963"/>
          </a:xfrm>
        </p:spPr>
        <p:txBody>
          <a:bodyPr>
            <a:normAutofit/>
          </a:bodyPr>
          <a:lstStyle/>
          <a:p>
            <a:r>
              <a:rPr lang="en-US" dirty="0"/>
              <a:t>First extant group beyond bryophytes</a:t>
            </a:r>
          </a:p>
          <a:p>
            <a:r>
              <a:rPr lang="en-US" dirty="0"/>
              <a:t>Xylem with </a:t>
            </a:r>
            <a:r>
              <a:rPr lang="en-US" dirty="0" err="1"/>
              <a:t>tracheids</a:t>
            </a:r>
            <a:r>
              <a:rPr lang="en-US" dirty="0"/>
              <a:t>, and </a:t>
            </a:r>
            <a:r>
              <a:rPr lang="en-US" dirty="0" err="1"/>
              <a:t>tracheids</a:t>
            </a:r>
            <a:r>
              <a:rPr lang="en-US" dirty="0"/>
              <a:t> are strongly lignified  (vascular system)</a:t>
            </a:r>
          </a:p>
          <a:p>
            <a:r>
              <a:rPr lang="en-US" dirty="0"/>
              <a:t>Gametophyte greatly reduced compared to bryophytes</a:t>
            </a:r>
          </a:p>
          <a:p>
            <a:r>
              <a:rPr lang="en-US" dirty="0"/>
              <a:t>The remains of </a:t>
            </a:r>
            <a:r>
              <a:rPr lang="en-US" dirty="0" err="1"/>
              <a:t>lycophytes</a:t>
            </a:r>
            <a:r>
              <a:rPr lang="en-US" dirty="0"/>
              <a:t> account for our major coal deposits.  Some became large trees.  </a:t>
            </a:r>
          </a:p>
        </p:txBody>
      </p:sp>
    </p:spTree>
    <p:extLst>
      <p:ext uri="{BB962C8B-B14F-4D97-AF65-F5344CB8AC3E}">
        <p14:creationId xmlns:p14="http://schemas.microsoft.com/office/powerpoint/2010/main" val="3004799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Lycopodium</a:t>
            </a:r>
            <a:r>
              <a:rPr lang="en-US" dirty="0"/>
              <a:t> </a:t>
            </a:r>
            <a:r>
              <a:rPr lang="en-US" dirty="0" err="1"/>
              <a:t>annotina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4838700" cy="496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646961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Lycopodiaceae</a:t>
            </a:r>
            <a:r>
              <a:rPr lang="en-US" dirty="0"/>
              <a:t>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799309"/>
            <a:ext cx="381000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22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1118</Words>
  <Application>Microsoft Office PowerPoint</Application>
  <PresentationFormat>On-screen Show (4:3)</PresentationFormat>
  <Paragraphs>131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Lycophytes (the earliest still extant tracheophyte lineage, arising at least 400 MYA) &amp; Ferns (Monilophytes)</vt:lpstr>
      <vt:lpstr>PowerPoint Presentation</vt:lpstr>
      <vt:lpstr>PowerPoint Presentation</vt:lpstr>
      <vt:lpstr>Lycophyte Life Cycle</vt:lpstr>
      <vt:lpstr>Moss  Life Cycle</vt:lpstr>
      <vt:lpstr>Selaginella underwoodii</vt:lpstr>
      <vt:lpstr>PowerPoint Presentation</vt:lpstr>
      <vt:lpstr>Lycophytes– Selaginella (Spike Moss)</vt:lpstr>
      <vt:lpstr>Lycopodium annotina</vt:lpstr>
      <vt:lpstr>Lycopodium in Maine</vt:lpstr>
      <vt:lpstr>On to Ferns (Monilophytes)</vt:lpstr>
      <vt:lpstr>Evolution of Megaphylls</vt:lpstr>
      <vt:lpstr>Major Fern Lineages</vt:lpstr>
      <vt:lpstr>Major Fern Lineages</vt:lpstr>
      <vt:lpstr>Marattiales</vt:lpstr>
      <vt:lpstr>Ophioglossales</vt:lpstr>
      <vt:lpstr>Leptosporangiate Ferns</vt:lpstr>
      <vt:lpstr>Spore Shooting</vt:lpstr>
      <vt:lpstr>Asplenium resiliens (Aspleniaceae)</vt:lpstr>
      <vt:lpstr>Ferns in the Gila–  Families</vt:lpstr>
      <vt:lpstr>Pteridaceae (Maidenhair Fern Family) in the Gila</vt:lpstr>
      <vt:lpstr>Arid Adaptations of Ferns in the Gila</vt:lpstr>
      <vt:lpstr>Arid Adaptation</vt:lpstr>
      <vt:lpstr>Fern Life Cycle</vt:lpstr>
      <vt:lpstr>Fern Morphology</vt:lpstr>
      <vt:lpstr>Myriopteris fendleri (Fendler’s Lip Fern)</vt:lpstr>
      <vt:lpstr>Pellaea truncata (Spiny Cliff Brake)</vt:lpstr>
      <vt:lpstr>Woodsiaceae (Cliff Fern Family) in the Gila</vt:lpstr>
      <vt:lpstr>Woodsia phillipsii (Phillip’s Cliff Fern)</vt:lpstr>
      <vt:lpstr>Other Fern Families (less well represented in the Gila)</vt:lpstr>
      <vt:lpstr>What Happens Next?  Secondary Xylem (Wood) &amp; Seeds!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Lycophytes &amp; Ferns</dc:title>
  <dc:creator>Russ</dc:creator>
  <cp:lastModifiedBy>Russell Kleinman</cp:lastModifiedBy>
  <cp:revision>80</cp:revision>
  <cp:lastPrinted>2019-06-27T20:09:22Z</cp:lastPrinted>
  <dcterms:created xsi:type="dcterms:W3CDTF">2011-06-26T19:35:38Z</dcterms:created>
  <dcterms:modified xsi:type="dcterms:W3CDTF">2021-06-30T17:27:13Z</dcterms:modified>
</cp:coreProperties>
</file>